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71" r:id="rId5"/>
    <p:sldId id="273" r:id="rId6"/>
    <p:sldId id="274" r:id="rId7"/>
    <p:sldId id="258" r:id="rId8"/>
    <p:sldId id="266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75" r:id="rId17"/>
    <p:sldId id="26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fLmpKYT7S/ftrlDqREHkuzjBS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8" Type="http://customschemas.google.com/relationships/presentationmetadata" Target="metadata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tane%20Hubbard\Desktop\Master's%20IR%20Project\Environmental%20Law\Charts-%20Environmental%20CNA-Taungyyi%202019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tane%20Hubbard\Desktop\Master's%20IR%20Project\Gender%20Violence\GBV%20CNA%20TAUNGGYI%202019%20completed%20surveys%20cleaned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tane%20Hubbard\Desktop\Master's%20IR%20Project\Gender%20Violence\GBV%20CNA%20TAUNGGYI%202019%20completed%20surveys%20cleaned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 you use chemicals on your crops to kill insects?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F-4496-A756-2EB1740FB4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F-4496-A756-2EB1740FB4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F-4496-A756-2EB1740FB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Sheet2!$CA$1:$CC$1</c:f>
              <c:strCache>
                <c:ptCount val="3"/>
                <c:pt idx="0">
                  <c:v>No Answer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Sheet2!$CA$2:$CC$2</c:f>
              <c:numCache>
                <c:formatCode>General</c:formatCode>
                <c:ptCount val="3"/>
                <c:pt idx="0">
                  <c:v>51.0</c:v>
                </c:pt>
                <c:pt idx="1">
                  <c:v>63.0</c:v>
                </c:pt>
                <c:pt idx="2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6F-4496-A756-2EB1740FB4A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 you believe that you are using chemicals correctly?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Sheet2!$CH$18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Sheet2!$CH$19</c:f>
              <c:numCache>
                <c:formatCode>General</c:formatCode>
                <c:ptCount val="1"/>
                <c:pt idx="0">
                  <c:v>33.0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FA-4495-8EEF-91409B76DA7B}"/>
            </c:ext>
          </c:extLst>
        </c:ser>
        <c:ser>
          <c:idx val="1"/>
          <c:order val="1"/>
          <c:tx>
            <c:strRef>
              <c:f>Sheet2!$CI$18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Sheet2!$CI$19</c:f>
              <c:numCache>
                <c:formatCode>General</c:formatCode>
                <c:ptCount val="1"/>
                <c:pt idx="0">
                  <c:v>59.0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FA-4495-8EEF-91409B76DA7B}"/>
            </c:ext>
          </c:extLst>
        </c:ser>
        <c:ser>
          <c:idx val="2"/>
          <c:order val="2"/>
          <c:tx>
            <c:strRef>
              <c:f>Sheet2!$CJ$18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Sheet2!$CJ$19</c:f>
              <c:numCache>
                <c:formatCode>General</c:formatCode>
                <c:ptCount val="1"/>
                <c:pt idx="0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FA-4495-8EEF-91409B76DA7B}"/>
            </c:ext>
          </c:extLst>
        </c:ser>
        <c:ser>
          <c:idx val="3"/>
          <c:order val="3"/>
          <c:tx>
            <c:strRef>
              <c:f>Sheet2!$CK$18</c:f>
              <c:strCache>
                <c:ptCount val="1"/>
                <c:pt idx="0">
                  <c:v>I 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Sheet2!$CK$19</c:f>
              <c:numCache>
                <c:formatCode>General</c:formatCode>
                <c:ptCount val="1"/>
                <c:pt idx="0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FA-4495-8EEF-91409B76DA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46544568"/>
        <c:axId val="-2119837496"/>
      </c:barChart>
      <c:catAx>
        <c:axId val="-2146544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9837496"/>
        <c:crosses val="autoZero"/>
        <c:auto val="1"/>
        <c:lblAlgn val="ctr"/>
        <c:lblOffset val="100"/>
        <c:noMultiLvlLbl val="0"/>
      </c:catAx>
      <c:valAx>
        <c:axId val="-2119837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54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 you believe that you are using fertilizer correctly?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Sheet2!$BS$1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Sheet2!$BS$2</c:f>
              <c:numCache>
                <c:formatCode>General</c:formatCode>
                <c:ptCount val="1"/>
                <c:pt idx="0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C-435B-91F0-637EE7E952BF}"/>
            </c:ext>
          </c:extLst>
        </c:ser>
        <c:ser>
          <c:idx val="1"/>
          <c:order val="1"/>
          <c:tx>
            <c:strRef>
              <c:f>Sheet2!$BT$1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Sheet2!$BT$2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C-435B-91F0-637EE7E952BF}"/>
            </c:ext>
          </c:extLst>
        </c:ser>
        <c:ser>
          <c:idx val="2"/>
          <c:order val="2"/>
          <c:tx>
            <c:strRef>
              <c:f>Sheet2!$BU$1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Sheet2!$BU$2</c:f>
              <c:numCache>
                <c:formatCode>General</c:formatCode>
                <c:ptCount val="1"/>
                <c:pt idx="0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FC-435B-91F0-637EE7E952BF}"/>
            </c:ext>
          </c:extLst>
        </c:ser>
        <c:ser>
          <c:idx val="3"/>
          <c:order val="3"/>
          <c:tx>
            <c:strRef>
              <c:f>Sheet2!$BV$1</c:f>
              <c:strCache>
                <c:ptCount val="1"/>
                <c:pt idx="0">
                  <c:v>I Don’t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Sheet2!$BV$2</c:f>
              <c:numCache>
                <c:formatCode>General</c:formatCode>
                <c:ptCount val="1"/>
                <c:pt idx="0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FC-435B-91F0-637EE7E952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0691944"/>
        <c:axId val="-2021301400"/>
      </c:barChart>
      <c:catAx>
        <c:axId val="-2020691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1301400"/>
        <c:crosses val="autoZero"/>
        <c:auto val="1"/>
        <c:lblAlgn val="ctr"/>
        <c:lblOffset val="100"/>
        <c:noMultiLvlLbl val="0"/>
      </c:catAx>
      <c:valAx>
        <c:axId val="-2021301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69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Gender: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Sheet2!$AB$2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Sheet2!$AB$3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1-4068-8838-D68AE046AC9D}"/>
            </c:ext>
          </c:extLst>
        </c:ser>
        <c:ser>
          <c:idx val="1"/>
          <c:order val="1"/>
          <c:tx>
            <c:strRef>
              <c:f>Sheet2!$AC$2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Sheet2!$AC$3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71-4068-8838-D68AE046AC9D}"/>
            </c:ext>
          </c:extLst>
        </c:ser>
        <c:ser>
          <c:idx val="2"/>
          <c:order val="2"/>
          <c:tx>
            <c:strRef>
              <c:f>Sheet2!$AD$2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Sheet2!$AD$3</c:f>
              <c:numCache>
                <c:formatCode>General</c:formatCode>
                <c:ptCount val="1"/>
                <c:pt idx="0">
                  <c:v>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71-4068-8838-D68AE046AC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21383768"/>
        <c:axId val="-2021470616"/>
      </c:barChart>
      <c:catAx>
        <c:axId val="-2021383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21470616"/>
        <c:crosses val="autoZero"/>
        <c:auto val="1"/>
        <c:lblAlgn val="ctr"/>
        <c:lblOffset val="100"/>
        <c:noMultiLvlLbl val="0"/>
      </c:catAx>
      <c:valAx>
        <c:axId val="-202147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138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Should a domestic violence civil law that provides for orders of protection for the victims cover the following types of victims (check all that apply):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Sheet2!$O$18</c:f>
              <c:strCache>
                <c:ptCount val="1"/>
                <c:pt idx="0">
                  <c:v>Married 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Sheet2!$O$19</c:f>
              <c:numCache>
                <c:formatCode>General</c:formatCode>
                <c:ptCount val="1"/>
                <c:pt idx="0">
                  <c:v>75.0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E1-4166-9D97-2388EDDC1087}"/>
            </c:ext>
          </c:extLst>
        </c:ser>
        <c:ser>
          <c:idx val="1"/>
          <c:order val="1"/>
          <c:tx>
            <c:strRef>
              <c:f>Sheet2!$P$18</c:f>
              <c:strCache>
                <c:ptCount val="1"/>
                <c:pt idx="0">
                  <c:v>Married 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Sheet2!$P$19</c:f>
              <c:numCache>
                <c:formatCode>General</c:formatCode>
                <c:ptCount val="1"/>
                <c:pt idx="0">
                  <c:v>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E1-4166-9D97-2388EDDC1087}"/>
            </c:ext>
          </c:extLst>
        </c:ser>
        <c:ser>
          <c:idx val="2"/>
          <c:order val="2"/>
          <c:tx>
            <c:strRef>
              <c:f>Sheet2!$Q$18</c:f>
              <c:strCache>
                <c:ptCount val="1"/>
                <c:pt idx="0">
                  <c:v>House Servants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Sheet2!$Q$19</c:f>
              <c:numCache>
                <c:formatCode>General</c:formatCode>
                <c:ptCount val="1"/>
                <c:pt idx="0">
                  <c:v>52.0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E1-4166-9D97-2388EDDC1087}"/>
            </c:ext>
          </c:extLst>
        </c:ser>
        <c:ser>
          <c:idx val="3"/>
          <c:order val="3"/>
          <c:tx>
            <c:strRef>
              <c:f>Sheet2!$R$18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Sheet2!$R$19</c:f>
              <c:numCache>
                <c:formatCode>General</c:formatCode>
                <c:ptCount val="1"/>
                <c:pt idx="0">
                  <c:v>74.0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E1-4166-9D97-2388EDDC1087}"/>
            </c:ext>
          </c:extLst>
        </c:ser>
        <c:ser>
          <c:idx val="4"/>
          <c:order val="4"/>
          <c:tx>
            <c:strRef>
              <c:f>Sheet2!$S$18</c:f>
              <c:strCache>
                <c:ptCount val="1"/>
                <c:pt idx="0">
                  <c:v>Unmarried people who live together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Sheet2!$S$19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E1-4166-9D97-2388EDDC10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20740200"/>
        <c:axId val="-2020935128"/>
      </c:barChart>
      <c:catAx>
        <c:axId val="-2020740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20935128"/>
        <c:crosses val="autoZero"/>
        <c:auto val="1"/>
        <c:lblAlgn val="ctr"/>
        <c:lblOffset val="100"/>
        <c:noMultiLvlLbl val="0"/>
      </c:catAx>
      <c:valAx>
        <c:axId val="-202093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74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think court proceedings in Myanmar are (circle only one)</a:t>
            </a:r>
          </a:p>
        </c:rich>
      </c:tx>
      <c:layout>
        <c:manualLayout>
          <c:xMode val="edge"/>
          <c:yMode val="edge"/>
          <c:x val="0.113854111986002"/>
          <c:y val="0.03703703703703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Sheet2!$O$2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Sheet2!$O$3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41-44C3-968C-956DEC8A224A}"/>
            </c:ext>
          </c:extLst>
        </c:ser>
        <c:ser>
          <c:idx val="1"/>
          <c:order val="1"/>
          <c:tx>
            <c:strRef>
              <c:f>Sheet2!$P$2</c:f>
              <c:strCache>
                <c:ptCount val="1"/>
                <c:pt idx="0">
                  <c:v>Very accessible to the average person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Sheet2!$P$3</c:f>
              <c:numCache>
                <c:formatCode>General</c:formatCode>
                <c:ptCount val="1"/>
                <c:pt idx="0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41-44C3-968C-956DEC8A224A}"/>
            </c:ext>
          </c:extLst>
        </c:ser>
        <c:ser>
          <c:idx val="2"/>
          <c:order val="2"/>
          <c:tx>
            <c:strRef>
              <c:f>Sheet2!$Q$2</c:f>
              <c:strCache>
                <c:ptCount val="1"/>
                <c:pt idx="0">
                  <c:v>Accessible to the average person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Sheet2!$Q$3</c:f>
              <c:numCache>
                <c:formatCode>General</c:formatCode>
                <c:ptCount val="1"/>
                <c:pt idx="0">
                  <c:v>49.0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41-44C3-968C-956DEC8A224A}"/>
            </c:ext>
          </c:extLst>
        </c:ser>
        <c:ser>
          <c:idx val="3"/>
          <c:order val="3"/>
          <c:tx>
            <c:strRef>
              <c:f>Sheet2!$R$2</c:f>
              <c:strCache>
                <c:ptCount val="1"/>
                <c:pt idx="0">
                  <c:v>Not accessible to the average person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Sheet2!$R$3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41-44C3-968C-956DEC8A224A}"/>
            </c:ext>
          </c:extLst>
        </c:ser>
        <c:ser>
          <c:idx val="4"/>
          <c:order val="4"/>
          <c:tx>
            <c:strRef>
              <c:f>Sheet2!$S$2</c:f>
              <c:strCache>
                <c:ptCount val="1"/>
                <c:pt idx="0">
                  <c:v>I don't know because I have no experience or knowledge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Sheet2!$S$3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41-44C3-968C-956DEC8A22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28561976"/>
        <c:axId val="-2128569320"/>
      </c:barChart>
      <c:catAx>
        <c:axId val="-2128561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8569320"/>
        <c:crosses val="autoZero"/>
        <c:auto val="1"/>
        <c:lblAlgn val="ctr"/>
        <c:lblOffset val="100"/>
        <c:noMultiLvlLbl val="0"/>
      </c:catAx>
      <c:valAx>
        <c:axId val="-2128569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6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think domestic violence is justified: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Sheet2!$A$21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38-4990-A567-AAB4F5D76D4F}"/>
            </c:ext>
          </c:extLst>
        </c:ser>
        <c:ser>
          <c:idx val="1"/>
          <c:order val="1"/>
          <c:tx>
            <c:strRef>
              <c:f>Sheet2!$B$20</c:f>
              <c:strCache>
                <c:ptCount val="1"/>
                <c:pt idx="0">
                  <c:v>In some cases when a woman (like a wife) is not obedient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Sheet2!$B$21</c:f>
              <c:numCache>
                <c:formatCode>General</c:formatCode>
                <c:ptCount val="1"/>
                <c:pt idx="0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38-4990-A567-AAB4F5D76D4F}"/>
            </c:ext>
          </c:extLst>
        </c:ser>
        <c:ser>
          <c:idx val="2"/>
          <c:order val="2"/>
          <c:tx>
            <c:strRef>
              <c:f>Sheet2!$C$20</c:f>
              <c:strCache>
                <c:ptCount val="1"/>
                <c:pt idx="0">
                  <c:v>In most cases when a woman (like a wife) is not obedient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Sheet2!$C$21</c:f>
              <c:numCache>
                <c:formatCode>General</c:formatCode>
                <c:ptCount val="1"/>
                <c:pt idx="0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38-4990-A567-AAB4F5D76D4F}"/>
            </c:ext>
          </c:extLst>
        </c:ser>
        <c:ser>
          <c:idx val="3"/>
          <c:order val="3"/>
          <c:tx>
            <c:strRef>
              <c:f>Sheet2!$D$20</c:f>
              <c:strCache>
                <c:ptCount val="1"/>
                <c:pt idx="0">
                  <c:v>Domestic violence is never justified in my opinion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Sheet2!$D$21</c:f>
              <c:numCache>
                <c:formatCode>General</c:formatCode>
                <c:ptCount val="1"/>
                <c:pt idx="0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38-4990-A567-AAB4F5D76D4F}"/>
            </c:ext>
          </c:extLst>
        </c:ser>
        <c:ser>
          <c:idx val="4"/>
          <c:order val="4"/>
          <c:tx>
            <c:strRef>
              <c:f>Sheet2!$E$20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Sheet2!$E$21</c:f>
              <c:numCache>
                <c:formatCode>General</c:formatCode>
                <c:ptCount val="1"/>
                <c:pt idx="0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38-4990-A567-AAB4F5D76D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21104776"/>
        <c:axId val="-2021108456"/>
      </c:barChart>
      <c:catAx>
        <c:axId val="-2021104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1108456"/>
        <c:crosses val="autoZero"/>
        <c:auto val="1"/>
        <c:lblAlgn val="ctr"/>
        <c:lblOffset val="100"/>
        <c:noMultiLvlLbl val="0"/>
      </c:catAx>
      <c:valAx>
        <c:axId val="-202110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110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think domestic violence may include the following: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C9-4788-AA21-6CEF3AAAF7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C9-4788-AA21-6CEF3AAAF7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C9-4788-AA21-6CEF3AAAF7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C9-4788-AA21-6CEF3AAAF7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Sheet2!$A$2:$D$2</c:f>
              <c:strCache>
                <c:ptCount val="4"/>
                <c:pt idx="0">
                  <c:v>Physical violence</c:v>
                </c:pt>
                <c:pt idx="1">
                  <c:v>Verbal abuse against a person (like telling a person they are no good)</c:v>
                </c:pt>
                <c:pt idx="2">
                  <c:v>Emotional abuse (like making a person feel bad for not having a son)</c:v>
                </c:pt>
                <c:pt idx="3">
                  <c:v>Economic Abuse (like witholding money needed for food)</c:v>
                </c:pt>
              </c:strCache>
            </c:strRef>
          </c:cat>
          <c:val>
            <c:numRef>
              <c:f>Sheet2!$A$3:$D$3</c:f>
              <c:numCache>
                <c:formatCode>General</c:formatCode>
                <c:ptCount val="4"/>
                <c:pt idx="0">
                  <c:v>79.0</c:v>
                </c:pt>
                <c:pt idx="1">
                  <c:v>57.0</c:v>
                </c:pt>
                <c:pt idx="2">
                  <c:v>43.0</c:v>
                </c:pt>
                <c:pt idx="3">
                  <c:v>33.0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C9-4788-AA21-6CEF3AAAF7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746356173563"/>
          <c:y val="0.754578133873617"/>
          <c:w val="0.788507287652873"/>
          <c:h val="0.245421866126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4724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537c3e3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6537c3e3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-Very different: Not as accepting of international views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b00ced3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b00ced3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Community Connections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37c3e3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6537c3e3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-Everyone on this panel was a part of an international collaboration to make these projects possible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-Talk about the formation: Chrissy, Mallory &amp; I, the ongoing data collected by Nirmal, now Seth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-Nepal: We never actually had the opportunity to visit, how did we collaborate? Google.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-Myanmar: We had the opportunity to visit but also had students at home working on the projects. Collab between MWSU, BABSEACLE, Taunggyi Univ.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-Well defined project outcomes (Such as this presentation)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-Point out the picture, lack of resources and how we adapted to use phones.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-P1, tangent on Myanmar education system (if time), environmental champion, lots of interest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-Collaboration with village leaders, difficulties (language, people told us no)</a:t>
            </a: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b00ced3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b00ced3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37c3e3ee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6537c3e3ee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Fix the bottom pie chart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9330490" y="2613787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9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2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3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3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 rot="5400000">
            <a:off x="6267513" y="2466913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 rot="5400000">
            <a:off x="1679612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1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4"/>
          <a:stretch/>
        </p:blipFill>
        <p:spPr>
          <a:xfrm>
            <a:off x="0" y="2669685"/>
            <a:ext cx="4037013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8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1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8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18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34825" y="599625"/>
            <a:ext cx="106419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5000"/>
              <a:t>Collaboration to create projects for your community: Lessons from Myanmar and Nepal</a:t>
            </a:r>
            <a:endParaRPr sz="500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471625" y="3874000"/>
            <a:ext cx="4886700" cy="28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US" sz="1850"/>
              <a:t>BRITANE HUBBARD, MISSOURI WESTERN STATE UNIVERSITY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en-US" sz="1850"/>
              <a:t>DAVID TUSHAUS, MISSOURI WESTERN STATE UNIVERSITY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en-US" sz="1850"/>
              <a:t>NIRMAL UPRETI, FORUM FOR NATION BUILDING NEPAL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en-US" sz="1850"/>
              <a:t>SETH FRYE, MISSOURI WESTERN STATE UNIVERSITY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1850"/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914" y="2938425"/>
            <a:ext cx="4511334" cy="33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3"/>
          <p:cNvGraphicFramePr/>
          <p:nvPr/>
        </p:nvGraphicFramePr>
        <p:xfrm>
          <a:off x="810703" y="1798349"/>
          <a:ext cx="6134100" cy="36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7" name="Google Shape;197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024" y="1588752"/>
            <a:ext cx="2760375" cy="368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2074" y="2332125"/>
            <a:ext cx="6887700" cy="367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3" name="Google Shape;203;p4"/>
          <p:cNvGraphicFramePr/>
          <p:nvPr/>
        </p:nvGraphicFramePr>
        <p:xfrm>
          <a:off x="192226" y="1123987"/>
          <a:ext cx="5903774" cy="39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537c3e3ee_0_0"/>
          <p:cNvSpPr txBox="1">
            <a:spLocks noGrp="1"/>
          </p:cNvSpPr>
          <p:nvPr>
            <p:ph type="title"/>
          </p:nvPr>
        </p:nvSpPr>
        <p:spPr>
          <a:xfrm>
            <a:off x="239700" y="174675"/>
            <a:ext cx="61344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Sexual &amp; Gender Based Violence Clinic</a:t>
            </a:r>
            <a:endParaRPr/>
          </a:p>
        </p:txBody>
      </p:sp>
      <p:sp>
        <p:nvSpPr>
          <p:cNvPr id="209" name="Google Shape;209;g6537c3e3ee_0_0"/>
          <p:cNvSpPr txBox="1">
            <a:spLocks noGrp="1"/>
          </p:cNvSpPr>
          <p:nvPr>
            <p:ph type="body" idx="1"/>
          </p:nvPr>
        </p:nvSpPr>
        <p:spPr>
          <a:xfrm>
            <a:off x="4945100" y="325425"/>
            <a:ext cx="5410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Our Collaborative Experience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10" name="Google Shape;210;g6537c3e3ee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248" y="1967262"/>
            <a:ext cx="3292099" cy="438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6537c3e3e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650" y="2552510"/>
            <a:ext cx="5032500" cy="32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5"/>
          <p:cNvGraphicFramePr/>
          <p:nvPr/>
        </p:nvGraphicFramePr>
        <p:xfrm>
          <a:off x="3494686" y="4024963"/>
          <a:ext cx="4572000" cy="27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7" name="Google Shape;217;p5"/>
          <p:cNvGraphicFramePr/>
          <p:nvPr/>
        </p:nvGraphicFramePr>
        <p:xfrm>
          <a:off x="5905500" y="346349"/>
          <a:ext cx="5710800" cy="35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8" name="Google Shape;218;p5"/>
          <p:cNvGraphicFramePr/>
          <p:nvPr/>
        </p:nvGraphicFramePr>
        <p:xfrm>
          <a:off x="94850" y="346350"/>
          <a:ext cx="5710800" cy="342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6"/>
          <p:cNvGraphicFramePr/>
          <p:nvPr/>
        </p:nvGraphicFramePr>
        <p:xfrm>
          <a:off x="5348325" y="667278"/>
          <a:ext cx="6321900" cy="362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4" name="Google Shape;224;p6"/>
          <p:cNvGraphicFramePr/>
          <p:nvPr/>
        </p:nvGraphicFramePr>
        <p:xfrm>
          <a:off x="128230" y="2625975"/>
          <a:ext cx="5646300" cy="362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b00ced358_0_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Mobile Legal Clinic Overview</a:t>
            </a:r>
            <a:endParaRPr/>
          </a:p>
        </p:txBody>
      </p:sp>
      <p:sp>
        <p:nvSpPr>
          <p:cNvPr id="261" name="Google Shape;261;g6b00ced358_0_5"/>
          <p:cNvSpPr txBox="1">
            <a:spLocks noGrp="1"/>
          </p:cNvSpPr>
          <p:nvPr>
            <p:ph type="body" idx="1"/>
          </p:nvPr>
        </p:nvSpPr>
        <p:spPr>
          <a:xfrm>
            <a:off x="646111" y="1483574"/>
            <a:ext cx="4992688" cy="47964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Assessments:</a:t>
            </a:r>
            <a:endParaRPr dirty="0"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Necessary to guide the clinic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Gives avenue to preliminary areas of research/aid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Community Connections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Uses: </a:t>
            </a:r>
            <a:endParaRPr dirty="0"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Replacing legal documents,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Loss of house or job,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Land disputes,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Government aid,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dirty="0"/>
              <a:t>Or domestic violence</a:t>
            </a:r>
            <a:endParaRPr dirty="0"/>
          </a:p>
        </p:txBody>
      </p:sp>
      <p:pic>
        <p:nvPicPr>
          <p:cNvPr id="2" name="Picture 1" descr="IMG_527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07" y="1637290"/>
            <a:ext cx="6183672" cy="46377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D32F0A-585D-4C47-921A-8F62A34FB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426" y="1753853"/>
            <a:ext cx="3581815" cy="4195500"/>
          </a:xfrm>
        </p:spPr>
        <p:txBody>
          <a:bodyPr/>
          <a:lstStyle/>
          <a:p>
            <a:r>
              <a:rPr lang="en-US" sz="2400" dirty="0" smtClean="0"/>
              <a:t>Feedback </a:t>
            </a:r>
            <a:r>
              <a:rPr lang="en-US" sz="2400" dirty="0"/>
              <a:t>from surveys and reaching out to other organizations &amp; Government to create relationships and continue meeting the needs of the community. </a:t>
            </a:r>
          </a:p>
        </p:txBody>
      </p:sp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673" y="1364965"/>
            <a:ext cx="6959040" cy="52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>
            <a:spLocks noGrp="1"/>
          </p:cNvSpPr>
          <p:nvPr>
            <p:ph type="title"/>
          </p:nvPr>
        </p:nvSpPr>
        <p:spPr>
          <a:xfrm>
            <a:off x="344829" y="188200"/>
            <a:ext cx="62493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we can do with this information:</a:t>
            </a:r>
            <a:endParaRPr/>
          </a:p>
        </p:txBody>
      </p:sp>
      <p:grpSp>
        <p:nvGrpSpPr>
          <p:cNvPr id="230" name="Google Shape;230;p7"/>
          <p:cNvGrpSpPr/>
          <p:nvPr/>
        </p:nvGrpSpPr>
        <p:grpSpPr>
          <a:xfrm rot="2614349">
            <a:off x="1911508" y="637269"/>
            <a:ext cx="2870065" cy="2859916"/>
            <a:chOff x="363524" y="1258050"/>
            <a:chExt cx="2547000" cy="2547000"/>
          </a:xfrm>
        </p:grpSpPr>
        <p:sp>
          <p:nvSpPr>
            <p:cNvPr id="231" name="Google Shape;231;p7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rot="-2674507">
              <a:off x="581773" y="3204215"/>
              <a:ext cx="371878" cy="3766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802017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 b="1">
                <a:solidFill>
                  <a:srgbClr val="80201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7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 community education projects.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7"/>
          <p:cNvGrpSpPr/>
          <p:nvPr/>
        </p:nvGrpSpPr>
        <p:grpSpPr>
          <a:xfrm rot="2614349">
            <a:off x="3127759" y="2803939"/>
            <a:ext cx="3425909" cy="1649482"/>
            <a:chOff x="2029061" y="2111553"/>
            <a:chExt cx="3040276" cy="1469005"/>
          </a:xfrm>
        </p:grpSpPr>
        <p:sp>
          <p:nvSpPr>
            <p:cNvPr id="235" name="Google Shape;235;p7"/>
            <p:cNvSpPr/>
            <p:nvPr/>
          </p:nvSpPr>
          <p:spPr>
            <a:xfrm rot="2700000">
              <a:off x="3127242" y="1013372"/>
              <a:ext cx="843914" cy="3040276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rot="-2674507">
              <a:off x="2492003" y="3204109"/>
              <a:ext cx="371878" cy="3764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7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with local NGO’s to assist in meeting needs.</a:t>
              </a:r>
              <a:endParaRPr sz="11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8" name="Google Shape;238;p7"/>
          <p:cNvGrpSpPr/>
          <p:nvPr/>
        </p:nvGrpSpPr>
        <p:grpSpPr>
          <a:xfrm rot="2614349">
            <a:off x="4713190" y="4345320"/>
            <a:ext cx="3425909" cy="1621718"/>
            <a:chOff x="3982761" y="2136282"/>
            <a:chExt cx="3040276" cy="1444279"/>
          </a:xfrm>
        </p:grpSpPr>
        <p:sp>
          <p:nvSpPr>
            <p:cNvPr id="239" name="Google Shape;239;p7"/>
            <p:cNvSpPr/>
            <p:nvPr/>
          </p:nvSpPr>
          <p:spPr>
            <a:xfrm rot="2700000">
              <a:off x="5071870" y="1047173"/>
              <a:ext cx="862057" cy="3040276"/>
            </a:xfrm>
            <a:prstGeom prst="roundRect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 rot="-2678429">
              <a:off x="4411859" y="3204112"/>
              <a:ext cx="371875" cy="3764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02C2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 b="1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7"/>
            <p:cNvSpPr txBox="1"/>
            <p:nvPr/>
          </p:nvSpPr>
          <p:spPr>
            <a:xfrm rot="-2700000">
              <a:off x="4365695" y="2157406"/>
              <a:ext cx="256934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Develop curriculum to educate students on issues. 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" name="Google Shape;242;p7"/>
          <p:cNvGrpSpPr/>
          <p:nvPr/>
        </p:nvGrpSpPr>
        <p:grpSpPr>
          <a:xfrm rot="2614349">
            <a:off x="6774507" y="4916298"/>
            <a:ext cx="2870065" cy="2859916"/>
            <a:chOff x="6103986" y="1258050"/>
            <a:chExt cx="2547000" cy="2547000"/>
          </a:xfrm>
        </p:grpSpPr>
        <p:sp>
          <p:nvSpPr>
            <p:cNvPr id="243" name="Google Shape;243;p7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rot="-2674507">
              <a:off x="6322240" y="3204152"/>
              <a:ext cx="371878" cy="3764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E2F2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600" b="1">
                <a:solidFill>
                  <a:srgbClr val="BE2F2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7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Apply for grants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46" name="Google Shape;246;p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75823"/>
            <a:ext cx="4296625" cy="322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75" y="3098000"/>
            <a:ext cx="2695676" cy="359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37c3e3ee_0_5"/>
          <p:cNvSpPr txBox="1">
            <a:spLocks noGrp="1"/>
          </p:cNvSpPr>
          <p:nvPr>
            <p:ph type="title" idx="4294967295"/>
          </p:nvPr>
        </p:nvSpPr>
        <p:spPr>
          <a:xfrm>
            <a:off x="371375" y="476999"/>
            <a:ext cx="94047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Our International Collaborations:</a:t>
            </a:r>
            <a:endParaRPr/>
          </a:p>
        </p:txBody>
      </p:sp>
      <p:grpSp>
        <p:nvGrpSpPr>
          <p:cNvPr id="155" name="Google Shape;155;g6537c3e3ee_0_5"/>
          <p:cNvGrpSpPr/>
          <p:nvPr/>
        </p:nvGrpSpPr>
        <p:grpSpPr>
          <a:xfrm>
            <a:off x="1202888" y="1660146"/>
            <a:ext cx="4451889" cy="4451889"/>
            <a:chOff x="2902488" y="902232"/>
            <a:chExt cx="3339000" cy="3339000"/>
          </a:xfrm>
        </p:grpSpPr>
        <p:sp>
          <p:nvSpPr>
            <p:cNvPr id="156" name="Google Shape;156;g6537c3e3ee_0_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6537c3e3ee_0_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g6537c3e3ee_0_5"/>
          <p:cNvGrpSpPr/>
          <p:nvPr/>
        </p:nvGrpSpPr>
        <p:grpSpPr>
          <a:xfrm>
            <a:off x="2246107" y="2792935"/>
            <a:ext cx="2349048" cy="2350864"/>
            <a:chOff x="3664038" y="1663782"/>
            <a:chExt cx="1815900" cy="1815900"/>
          </a:xfrm>
        </p:grpSpPr>
        <p:sp>
          <p:nvSpPr>
            <p:cNvPr id="159" name="Google Shape;159;g6537c3e3ee_0_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6537c3e3ee_0_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Who, What, When, Where &amp; How?</a:t>
              </a:r>
              <a:endParaRPr sz="19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" name="Google Shape;161;g6537c3e3ee_0_5"/>
          <p:cNvGrpSpPr/>
          <p:nvPr/>
        </p:nvGrpSpPr>
        <p:grpSpPr>
          <a:xfrm>
            <a:off x="2735156" y="1216146"/>
            <a:ext cx="1382341" cy="1383410"/>
            <a:chOff x="2859873" y="853971"/>
            <a:chExt cx="1068600" cy="1068600"/>
          </a:xfrm>
        </p:grpSpPr>
        <p:sp>
          <p:nvSpPr>
            <p:cNvPr id="162" name="Google Shape;162;g6537c3e3ee_0_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6537c3e3ee_0_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Difficulties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g6537c3e3ee_0_5"/>
          <p:cNvGrpSpPr/>
          <p:nvPr/>
        </p:nvGrpSpPr>
        <p:grpSpPr>
          <a:xfrm>
            <a:off x="2722385" y="5342794"/>
            <a:ext cx="1382341" cy="1383410"/>
            <a:chOff x="5214448" y="3234278"/>
            <a:chExt cx="1068600" cy="1068600"/>
          </a:xfrm>
        </p:grpSpPr>
        <p:sp>
          <p:nvSpPr>
            <p:cNvPr id="165" name="Google Shape;165;g6537c3e3ee_0_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6537c3e3ee_0_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Goals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Google Shape;167;g6537c3e3ee_0_5"/>
          <p:cNvGrpSpPr/>
          <p:nvPr/>
        </p:nvGrpSpPr>
        <p:grpSpPr>
          <a:xfrm>
            <a:off x="670270" y="3281235"/>
            <a:ext cx="1382341" cy="1383410"/>
            <a:chOff x="5214448" y="3234278"/>
            <a:chExt cx="1068600" cy="1068600"/>
          </a:xfrm>
        </p:grpSpPr>
        <p:sp>
          <p:nvSpPr>
            <p:cNvPr id="168" name="Google Shape;168;g6537c3e3ee_0_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201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6537c3e3ee_0_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201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Outcomes 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g6537c3e3ee_0_5"/>
          <p:cNvGrpSpPr/>
          <p:nvPr/>
        </p:nvGrpSpPr>
        <p:grpSpPr>
          <a:xfrm>
            <a:off x="4791134" y="3281235"/>
            <a:ext cx="1382341" cy="1383410"/>
            <a:chOff x="5214448" y="3234278"/>
            <a:chExt cx="1068600" cy="1068600"/>
          </a:xfrm>
        </p:grpSpPr>
        <p:sp>
          <p:nvSpPr>
            <p:cNvPr id="171" name="Google Shape;171;g6537c3e3ee_0_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6537c3e3ee_0_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Success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3" name="Google Shape;173;g6537c3e3ee_0_5"/>
          <p:cNvSpPr txBox="1"/>
          <p:nvPr/>
        </p:nvSpPr>
        <p:spPr>
          <a:xfrm>
            <a:off x="8489100" y="2862525"/>
            <a:ext cx="2168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Needs Picture</a:t>
            </a:r>
            <a:endParaRPr sz="1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g6537c3e3ee_0_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8792" y="2563718"/>
            <a:ext cx="3745722" cy="280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532129" y="430841"/>
            <a:ext cx="1109403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200"/>
            </a:pPr>
            <a:r>
              <a:rPr lang="en-US" dirty="0"/>
              <a:t>Global Community Collaborations: </a:t>
            </a:r>
            <a:br>
              <a:rPr lang="en-US" dirty="0"/>
            </a:br>
            <a:r>
              <a:rPr lang="en-US" dirty="0" err="1"/>
              <a:t>Bahir</a:t>
            </a:r>
            <a:r>
              <a:rPr lang="en-US" dirty="0"/>
              <a:t> Dar University Law School, Ethiopia</a:t>
            </a:r>
            <a:br>
              <a:rPr lang="en-US" dirty="0"/>
            </a:br>
            <a:endParaRPr dirty="0"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749024" y="2052918"/>
            <a:ext cx="9300829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dirty="0"/>
              <a:t>Legislative Advocacy</a:t>
            </a: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Research SGBV Issues</a:t>
            </a:r>
          </a:p>
          <a:p>
            <a:pPr marL="444500" indent="-342900">
              <a:spcBef>
                <a:spcPts val="0"/>
              </a:spcBef>
              <a:buSzPts val="1600"/>
            </a:pP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Research changes in the</a:t>
            </a:r>
            <a:br>
              <a:rPr lang="en-US" sz="2400" dirty="0"/>
            </a:br>
            <a:r>
              <a:rPr lang="en-US" sz="2400" dirty="0"/>
              <a:t>law that could protect</a:t>
            </a:r>
            <a:br>
              <a:rPr lang="en-US" sz="2400" dirty="0"/>
            </a:br>
            <a:r>
              <a:rPr lang="en-US" sz="2400" dirty="0"/>
              <a:t>women in your country</a:t>
            </a:r>
            <a:br>
              <a:rPr lang="en-US" sz="2400" dirty="0"/>
            </a:b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Draft a legislative proposal</a:t>
            </a:r>
            <a:br>
              <a:rPr lang="en-US" sz="2400" dirty="0"/>
            </a:b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Advocate for the legislative proposal in print, media, etc.</a:t>
            </a:r>
            <a:endParaRPr sz="2400" dirty="0"/>
          </a:p>
        </p:txBody>
      </p:sp>
      <p:pic>
        <p:nvPicPr>
          <p:cNvPr id="2" name="Picture 1" descr="Screen Shot 2019-12-05 at 5.00.0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683" y="2264560"/>
            <a:ext cx="6330070" cy="2919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10800935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200"/>
            </a:pPr>
            <a:r>
              <a:rPr lang="en-US" dirty="0"/>
              <a:t>Global Community Collaborations: </a:t>
            </a:r>
            <a:br>
              <a:rPr lang="en-US" dirty="0"/>
            </a:br>
            <a:r>
              <a:rPr lang="en-US" dirty="0" err="1"/>
              <a:t>Bahir</a:t>
            </a:r>
            <a:r>
              <a:rPr lang="en-US" dirty="0"/>
              <a:t> Dar University Law School, Ethiopia</a:t>
            </a:r>
            <a:br>
              <a:rPr lang="en-US" dirty="0"/>
            </a:br>
            <a:endParaRPr dirty="0"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826499" y="2215720"/>
            <a:ext cx="8946541" cy="435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41300">
              <a:spcBef>
                <a:spcPts val="0"/>
              </a:spcBef>
              <a:buSzPts val="1600"/>
              <a:buNone/>
            </a:pPr>
            <a:r>
              <a:rPr lang="en-US" sz="2400" dirty="0"/>
              <a:t>Legislative Advocacy</a:t>
            </a:r>
          </a:p>
          <a:p>
            <a:pPr marL="342900" lvl="0" indent="-241300">
              <a:spcBef>
                <a:spcPts val="0"/>
              </a:spcBef>
              <a:buSzPts val="1600"/>
              <a:buNone/>
            </a:pP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Research Marrakesh Treaty</a:t>
            </a:r>
          </a:p>
          <a:p>
            <a:pPr marL="444500" indent="-342900">
              <a:spcBef>
                <a:spcPts val="0"/>
              </a:spcBef>
              <a:buSzPts val="1600"/>
            </a:pP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Research changes in the</a:t>
            </a:r>
            <a:br>
              <a:rPr lang="en-US" sz="2400" dirty="0"/>
            </a:br>
            <a:r>
              <a:rPr lang="en-US" sz="2400" dirty="0"/>
              <a:t>law that could adopt and </a:t>
            </a:r>
            <a:br>
              <a:rPr lang="en-US" sz="2400" dirty="0"/>
            </a:br>
            <a:r>
              <a:rPr lang="en-US" sz="2400" dirty="0"/>
              <a:t>implement this treaty</a:t>
            </a:r>
            <a:br>
              <a:rPr lang="en-US" sz="2400" dirty="0"/>
            </a:b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Draft a proposal</a:t>
            </a:r>
            <a:br>
              <a:rPr lang="en-US" sz="2400" dirty="0"/>
            </a:br>
            <a:r>
              <a:rPr lang="en-US" sz="2400" dirty="0"/>
              <a:t> to adopt the treaty and/or implement it</a:t>
            </a:r>
            <a:br>
              <a:rPr lang="en-US" sz="2400" dirty="0"/>
            </a:br>
            <a:endParaRPr lang="en-US" sz="2400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sz="2400" dirty="0"/>
              <a:t>Advocate for the proposal in print, media, etc.</a:t>
            </a: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pic>
        <p:nvPicPr>
          <p:cNvPr id="2" name="Picture 1" descr="Screen Shot 2019-12-05 at 5.03.3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50" y="2085479"/>
            <a:ext cx="6574317" cy="31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11338279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200"/>
            </a:pPr>
            <a:r>
              <a:rPr lang="en-US" dirty="0"/>
              <a:t>Global Community Collaborations: </a:t>
            </a:r>
            <a:br>
              <a:rPr lang="en-US" dirty="0"/>
            </a:br>
            <a:r>
              <a:rPr lang="en-US" dirty="0" err="1"/>
              <a:t>Bahir</a:t>
            </a:r>
            <a:r>
              <a:rPr lang="en-US" dirty="0"/>
              <a:t> Dar University Law School, Ethiopia</a:t>
            </a:r>
            <a:endParaRPr dirty="0"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646111" y="2038261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Community Needs Assessments</a:t>
            </a: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dirty="0"/>
              <a:t>Do a legislative review to learn </a:t>
            </a:r>
            <a:br>
              <a:rPr lang="en-US" dirty="0"/>
            </a:br>
            <a:r>
              <a:rPr lang="en-US" dirty="0"/>
              <a:t>more about </a:t>
            </a:r>
          </a:p>
          <a:p>
            <a:pPr marL="901700" lvl="1" indent="-342900">
              <a:spcBef>
                <a:spcPts val="0"/>
              </a:spcBef>
              <a:buSzPts val="1600"/>
            </a:pPr>
            <a:r>
              <a:rPr lang="en-US" dirty="0"/>
              <a:t>Problems in the community</a:t>
            </a:r>
          </a:p>
          <a:p>
            <a:pPr marL="901700" lvl="1" indent="-342900">
              <a:spcBef>
                <a:spcPts val="0"/>
              </a:spcBef>
              <a:buSzPts val="1600"/>
            </a:pPr>
            <a:r>
              <a:rPr lang="en-US" dirty="0"/>
              <a:t>Legal solutions to the problem</a:t>
            </a:r>
            <a:br>
              <a:rPr lang="en-US" dirty="0"/>
            </a:br>
            <a:r>
              <a:rPr lang="en-US" dirty="0"/>
              <a:t>your law school can address</a:t>
            </a:r>
          </a:p>
          <a:p>
            <a:pPr marL="901700" lvl="1" indent="-342900">
              <a:spcBef>
                <a:spcPts val="0"/>
              </a:spcBef>
              <a:buSzPts val="1600"/>
            </a:pPr>
            <a:endParaRPr lang="en-US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dirty="0"/>
              <a:t>Draft survey questions</a:t>
            </a:r>
          </a:p>
          <a:p>
            <a:pPr marL="444500" indent="-342900">
              <a:spcBef>
                <a:spcPts val="0"/>
              </a:spcBef>
              <a:buSzPts val="1600"/>
            </a:pPr>
            <a:endParaRPr lang="en-US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dirty="0"/>
              <a:t>Do focus groups in the community</a:t>
            </a:r>
          </a:p>
          <a:p>
            <a:pPr marL="444500" indent="-342900">
              <a:spcBef>
                <a:spcPts val="0"/>
              </a:spcBef>
              <a:buSzPts val="1600"/>
            </a:pPr>
            <a:endParaRPr lang="en-US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dirty="0"/>
              <a:t>Get IRB approval</a:t>
            </a:r>
            <a:br>
              <a:rPr lang="en-US" dirty="0"/>
            </a:br>
            <a:endParaRPr lang="en-US" dirty="0"/>
          </a:p>
          <a:p>
            <a:pPr marL="444500" indent="-342900">
              <a:spcBef>
                <a:spcPts val="0"/>
              </a:spcBef>
              <a:buSzPts val="1600"/>
            </a:pPr>
            <a:r>
              <a:rPr lang="en-US" dirty="0"/>
              <a:t>Conduct surveys and code data</a:t>
            </a:r>
          </a:p>
        </p:txBody>
      </p:sp>
      <p:pic>
        <p:nvPicPr>
          <p:cNvPr id="2" name="Picture 1" descr="Screen Shot 2019-12-05 at 5.01.3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002" y="2052918"/>
            <a:ext cx="6578388" cy="30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1068695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200"/>
            </a:pPr>
            <a:r>
              <a:rPr lang="en-US" dirty="0"/>
              <a:t>Global Community Collaborations: </a:t>
            </a:r>
            <a:br>
              <a:rPr lang="en-US" dirty="0"/>
            </a:br>
            <a:r>
              <a:rPr lang="en-US" dirty="0" err="1"/>
              <a:t>Bahir</a:t>
            </a:r>
            <a:r>
              <a:rPr lang="en-US" dirty="0"/>
              <a:t> Dar University Law School, Ethiopia</a:t>
            </a:r>
            <a:endParaRPr dirty="0"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70730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CNAs have many purposes</a:t>
            </a: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dirty="0"/>
              <a:t>Hand out educational material</a:t>
            </a:r>
            <a:br>
              <a:rPr lang="en-US" dirty="0"/>
            </a:br>
            <a:r>
              <a:rPr lang="en-US" dirty="0"/>
              <a:t>after conducting the survey as </a:t>
            </a:r>
            <a:br>
              <a:rPr lang="en-US" dirty="0"/>
            </a:br>
            <a:r>
              <a:rPr lang="en-US" dirty="0"/>
              <a:t>a community teaching project.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endParaRPr lang="en-US" dirty="0"/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2. Design projects based on results.</a:t>
            </a: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dirty="0"/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3. Academic presentations &amp; </a:t>
            </a:r>
            <a:br>
              <a:rPr lang="en-US" dirty="0"/>
            </a:br>
            <a:r>
              <a:rPr lang="en-US"/>
              <a:t>publications.</a:t>
            </a: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dirty="0"/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4. Support grant requests. </a:t>
            </a:r>
            <a:endParaRPr dirty="0"/>
          </a:p>
        </p:txBody>
      </p:sp>
      <p:pic>
        <p:nvPicPr>
          <p:cNvPr id="2" name="Picture 1" descr="Screen Shot 2019-12-05 at 5.04.22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35" y="2498591"/>
            <a:ext cx="6574316" cy="31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>
            <a:spLocks noGrp="1"/>
          </p:cNvSpPr>
          <p:nvPr>
            <p:ph type="title"/>
          </p:nvPr>
        </p:nvSpPr>
        <p:spPr>
          <a:xfrm>
            <a:off x="610000" y="110925"/>
            <a:ext cx="96123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Environmental Justice Clinic</a:t>
            </a:r>
            <a:endParaRPr/>
          </a:p>
        </p:txBody>
      </p:sp>
      <p:sp>
        <p:nvSpPr>
          <p:cNvPr id="180" name="Google Shape;180;p2"/>
          <p:cNvSpPr txBox="1">
            <a:spLocks noGrp="1"/>
          </p:cNvSpPr>
          <p:nvPr>
            <p:ph type="body" idx="1"/>
          </p:nvPr>
        </p:nvSpPr>
        <p:spPr>
          <a:xfrm>
            <a:off x="5688500" y="737100"/>
            <a:ext cx="54102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Our Collaboration Experience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325" y="1427187"/>
            <a:ext cx="3747974" cy="28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0" y="1383900"/>
            <a:ext cx="3863426" cy="289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825" y="3717550"/>
            <a:ext cx="4187275" cy="314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b00ced358_0_0"/>
          <p:cNvSpPr txBox="1">
            <a:spLocks noGrp="1"/>
          </p:cNvSpPr>
          <p:nvPr>
            <p:ph type="body" idx="1"/>
          </p:nvPr>
        </p:nvSpPr>
        <p:spPr>
          <a:xfrm>
            <a:off x="151600" y="1564225"/>
            <a:ext cx="6664500" cy="48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Form small groups-We will assign you if needed :)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Collaborate and discuss ways in which your group could create a special project.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Things to keep in mind:community needs, issues, how the issue can be addressed, who will be conducting the project, and how could grants or funding help.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 will ask you to share with the rest of the audience.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Please be as specific as you can. </a:t>
            </a:r>
            <a:endParaRPr/>
          </a:p>
        </p:txBody>
      </p:sp>
      <p:sp>
        <p:nvSpPr>
          <p:cNvPr id="253" name="Google Shape;253;g6b00ced358_0_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Interactive Activity:</a:t>
            </a:r>
            <a:endParaRPr/>
          </a:p>
        </p:txBody>
      </p:sp>
      <p:pic>
        <p:nvPicPr>
          <p:cNvPr id="254" name="Google Shape;254;g6b00ced358_0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300" y="682373"/>
            <a:ext cx="3885876" cy="29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6b00ced358_0_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300" y="3749199"/>
            <a:ext cx="3941868" cy="29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537c3e3ee_0_629"/>
          <p:cNvSpPr txBox="1">
            <a:spLocks noGrp="1"/>
          </p:cNvSpPr>
          <p:nvPr>
            <p:ph type="title"/>
          </p:nvPr>
        </p:nvSpPr>
        <p:spPr>
          <a:xfrm>
            <a:off x="197631" y="172423"/>
            <a:ext cx="43992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we found:</a:t>
            </a:r>
            <a:endParaRPr/>
          </a:p>
        </p:txBody>
      </p:sp>
      <p:pic>
        <p:nvPicPr>
          <p:cNvPr id="189" name="Google Shape;189;g6537c3e3ee_0_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900" y="1867600"/>
            <a:ext cx="6575100" cy="34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6537c3e3ee_0_6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36" y="1158530"/>
            <a:ext cx="4572000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g6537c3e3ee_0_629"/>
          <p:cNvGraphicFramePr/>
          <p:nvPr/>
        </p:nvGraphicFramePr>
        <p:xfrm>
          <a:off x="579902" y="40529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575</Words>
  <Application>Microsoft Macintosh PowerPoint</Application>
  <PresentationFormat>Custom</PresentationFormat>
  <Paragraphs>102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Collaboration to create projects for your community: Lessons from Myanmar and Nepal</vt:lpstr>
      <vt:lpstr>Our International Collaborations:</vt:lpstr>
      <vt:lpstr>Global Community Collaborations:  Bahir Dar University Law School, Ethiopia </vt:lpstr>
      <vt:lpstr>Global Community Collaborations:  Bahir Dar University Law School, Ethiopia </vt:lpstr>
      <vt:lpstr>Global Community Collaborations:  Bahir Dar University Law School, Ethiopia</vt:lpstr>
      <vt:lpstr>Global Community Collaborations:  Bahir Dar University Law School, Ethiopia</vt:lpstr>
      <vt:lpstr>Environmental Justice Clinic</vt:lpstr>
      <vt:lpstr>Interactive Activity:</vt:lpstr>
      <vt:lpstr>What we found:</vt:lpstr>
      <vt:lpstr>PowerPoint Presentation</vt:lpstr>
      <vt:lpstr>PowerPoint Presentation</vt:lpstr>
      <vt:lpstr>Sexual &amp; Gender Based Violence Clinic</vt:lpstr>
      <vt:lpstr>PowerPoint Presentation</vt:lpstr>
      <vt:lpstr>PowerPoint Presentation</vt:lpstr>
      <vt:lpstr>Mobile Legal Clinic Overview</vt:lpstr>
      <vt:lpstr>PowerPoint Presentation</vt:lpstr>
      <vt:lpstr>What we can do with this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to create projects for your community: Lessons from Myanmar and Nepal</dc:title>
  <dc:creator>Britane Hubbard</dc:creator>
  <cp:lastModifiedBy>David Tushaus</cp:lastModifiedBy>
  <cp:revision>12</cp:revision>
  <dcterms:created xsi:type="dcterms:W3CDTF">2019-10-16T02:06:55Z</dcterms:created>
  <dcterms:modified xsi:type="dcterms:W3CDTF">2019-12-16T08:50:48Z</dcterms:modified>
</cp:coreProperties>
</file>